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2461A-250E-4A29-9E9B-599CA3838FA1}" type="datetime1">
              <a:rPr lang="en-US" smtClean="0"/>
              <a:pPr/>
              <a:t>2/1/2016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81099-48EC-46A3-9530-F58EB96AF77C}" type="datetime1">
              <a:rPr lang="en-US" smtClean="0"/>
              <a:pPr/>
              <a:t>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97E24-FFB9-4C73-8C6D-E02A7AD33DB8}" type="datetime1">
              <a:rPr lang="en-US" smtClean="0"/>
              <a:pPr/>
              <a:t>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AD66C-382E-48AD-8F4C-E87C4D4A8B28}" type="datetime1">
              <a:rPr lang="en-US" smtClean="0"/>
              <a:pPr/>
              <a:t>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4ADA4-35DF-4BD1-8C53-4246F035229A}" type="datetime1">
              <a:rPr lang="en-US" smtClean="0"/>
              <a:pPr/>
              <a:t>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F63ED-02B1-490A-8EAD-E0CB136D5388}" type="datetime1">
              <a:rPr lang="en-US" smtClean="0"/>
              <a:pPr/>
              <a:t>2/1/2016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1BB6-685D-4518-8FAD-1882B9671546}" type="datetime1">
              <a:rPr lang="en-US" smtClean="0"/>
              <a:pPr/>
              <a:t>2/1/2016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FFBFE-5C08-4E0E-AF38-FB925F0B4D71}" type="datetime1">
              <a:rPr lang="en-US" smtClean="0"/>
              <a:pPr/>
              <a:t>2/1/2016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3242C-D747-4ADD-80D8-99421268E3A8}" type="datetime1">
              <a:rPr lang="en-US" smtClean="0"/>
              <a:pPr/>
              <a:t>2/1/2016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82007-CDD1-4BCF-B9F4-9D458EFEEFE1}" type="datetime1">
              <a:rPr lang="en-US" smtClean="0"/>
              <a:pPr/>
              <a:t>2/1/2016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4F265-CA88-4C30-A9AD-02E6A5184734}" type="datetime1">
              <a:rPr lang="en-US" smtClean="0"/>
              <a:pPr/>
              <a:t>2/1/2016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CF40B41D-FD10-4A38-B39B-626510BD49B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3823242C-D747-4ADD-80D8-99421268E3A8}" type="datetime1">
              <a:rPr lang="en-US" smtClean="0"/>
              <a:pPr/>
              <a:t>2/1/2016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prezi.com/t039gajkhr8e/kidnapping-in-italy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11981"/>
            <a:ext cx="7543800" cy="2738610"/>
          </a:xfrm>
        </p:spPr>
        <p:txBody>
          <a:bodyPr/>
          <a:lstStyle/>
          <a:p>
            <a:r>
              <a:rPr lang="en-US" i="1" dirty="0" smtClean="0">
                <a:latin typeface="Century Gothic"/>
                <a:cs typeface="Century Gothic"/>
              </a:rPr>
              <a:t>I’m Not </a:t>
            </a:r>
            <a:r>
              <a:rPr lang="en-US" i="1" dirty="0" smtClean="0">
                <a:latin typeface="Century Gothic"/>
                <a:cs typeface="Century Gothic"/>
              </a:rPr>
              <a:t>Scared </a:t>
            </a:r>
            <a:r>
              <a:rPr lang="en-US" dirty="0" smtClean="0">
                <a:latin typeface="Century Gothic"/>
                <a:cs typeface="Century Gothic"/>
              </a:rPr>
              <a:t>by </a:t>
            </a:r>
            <a:r>
              <a:rPr lang="en-US" dirty="0" err="1">
                <a:latin typeface="Century Gothic"/>
                <a:cs typeface="Century Gothic"/>
              </a:rPr>
              <a:t>N</a:t>
            </a:r>
            <a:r>
              <a:rPr lang="en-US" dirty="0" err="1" smtClean="0">
                <a:latin typeface="Century Gothic"/>
                <a:cs typeface="Century Gothic"/>
              </a:rPr>
              <a:t>iccolo</a:t>
            </a:r>
            <a:r>
              <a:rPr lang="en-US" dirty="0" smtClean="0">
                <a:latin typeface="Century Gothic"/>
                <a:cs typeface="Century Gothic"/>
              </a:rPr>
              <a:t> </a:t>
            </a:r>
            <a:r>
              <a:rPr lang="en-US" dirty="0" err="1">
                <a:latin typeface="Century Gothic"/>
                <a:cs typeface="Century Gothic"/>
              </a:rPr>
              <a:t>A</a:t>
            </a:r>
            <a:r>
              <a:rPr lang="en-US" dirty="0" err="1" smtClean="0">
                <a:latin typeface="Century Gothic"/>
                <a:cs typeface="Century Gothic"/>
              </a:rPr>
              <a:t>mmaniti</a:t>
            </a:r>
            <a:endParaRPr lang="en-US" dirty="0">
              <a:latin typeface="Century Gothic"/>
              <a:cs typeface="Century Gothic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Century Gothic"/>
                <a:cs typeface="Century Gothic"/>
              </a:rPr>
              <a:t>Historical and cultural context</a:t>
            </a:r>
            <a:endParaRPr lang="en-US" dirty="0">
              <a:latin typeface="Century Gothic"/>
              <a:cs typeface="Century Gothic"/>
            </a:endParaRPr>
          </a:p>
        </p:txBody>
      </p:sp>
      <p:pic>
        <p:nvPicPr>
          <p:cNvPr id="4" name="Picture 3" descr="download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4977" y="3350590"/>
            <a:ext cx="3090715" cy="3228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9356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4" descr="italy-Political-map.gi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53"/>
          <a:stretch/>
        </p:blipFill>
        <p:spPr>
          <a:xfrm>
            <a:off x="4284103" y="1019194"/>
            <a:ext cx="4227233" cy="5838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165" y="235200"/>
            <a:ext cx="8073999" cy="6368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   </a:t>
            </a:r>
            <a:r>
              <a:rPr lang="en-US" dirty="0" smtClean="0">
                <a:latin typeface="Century Gothic"/>
                <a:cs typeface="Century Gothic"/>
              </a:rPr>
              <a:t>Maps of Italy</a:t>
            </a:r>
            <a:r>
              <a:rPr lang="en-US" dirty="0" smtClean="0"/>
              <a:t>			</a:t>
            </a:r>
            <a:r>
              <a:rPr lang="en-US" sz="2200" b="1" dirty="0">
                <a:solidFill>
                  <a:srgbClr val="FF0000"/>
                </a:solidFill>
                <a:latin typeface="Century Gothic"/>
                <a:cs typeface="Century Gothic"/>
              </a:rPr>
              <a:t>A</a:t>
            </a:r>
            <a:r>
              <a:rPr lang="en-US" sz="2200" b="1" dirty="0" smtClean="0">
                <a:solidFill>
                  <a:srgbClr val="FF0000"/>
                </a:solidFill>
                <a:latin typeface="Century Gothic"/>
                <a:cs typeface="Century Gothic"/>
              </a:rPr>
              <a:t>fter</a:t>
            </a:r>
            <a:r>
              <a:rPr lang="en-US" b="1" dirty="0" smtClean="0">
                <a:solidFill>
                  <a:srgbClr val="FF0000"/>
                </a:solidFill>
                <a:latin typeface="Century Gothic"/>
                <a:cs typeface="Century Gothic"/>
              </a:rPr>
              <a:t> </a:t>
            </a:r>
            <a:r>
              <a:rPr lang="en-US" sz="2200" b="1" dirty="0" smtClean="0">
                <a:solidFill>
                  <a:srgbClr val="FF0000"/>
                </a:solidFill>
                <a:latin typeface="Century Gothic"/>
                <a:cs typeface="Century Gothic"/>
              </a:rPr>
              <a:t>1945</a:t>
            </a:r>
            <a:endParaRPr lang="en-US" sz="2200" b="1" dirty="0">
              <a:solidFill>
                <a:srgbClr val="FF0000"/>
              </a:solidFill>
              <a:latin typeface="Century Gothic"/>
              <a:cs typeface="Century Gothic"/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r="-104173"/>
          <a:stretch/>
        </p:blipFill>
        <p:spPr>
          <a:xfrm>
            <a:off x="0" y="872061"/>
            <a:ext cx="9004198" cy="5985939"/>
          </a:xfrm>
        </p:spPr>
      </p:pic>
    </p:spTree>
    <p:extLst>
      <p:ext uri="{BB962C8B-B14F-4D97-AF65-F5344CB8AC3E}">
        <p14:creationId xmlns:p14="http://schemas.microsoft.com/office/powerpoint/2010/main" val="199831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521591"/>
          </a:xfrm>
        </p:spPr>
        <p:txBody>
          <a:bodyPr/>
          <a:lstStyle/>
          <a:p>
            <a:r>
              <a:rPr lang="en-US" dirty="0" smtClean="0">
                <a:latin typeface="Century Gothic"/>
                <a:cs typeface="Century Gothic"/>
              </a:rPr>
              <a:t>History</a:t>
            </a:r>
            <a:endParaRPr lang="en-US" dirty="0">
              <a:latin typeface="Century Gothic"/>
              <a:cs typeface="Century Gothic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" y="796229"/>
            <a:ext cx="8397599" cy="6061771"/>
          </a:xfrm>
        </p:spPr>
        <p:txBody>
          <a:bodyPr/>
          <a:lstStyle/>
          <a:p>
            <a:r>
              <a:rPr lang="en-US" dirty="0">
                <a:latin typeface="Century Gothic"/>
                <a:cs typeface="Century Gothic"/>
              </a:rPr>
              <a:t>Prior to th1860’s Italy was made up of 8 separate </a:t>
            </a:r>
            <a:r>
              <a:rPr lang="en-US" dirty="0" smtClean="0">
                <a:latin typeface="Century Gothic"/>
                <a:cs typeface="Century Gothic"/>
              </a:rPr>
              <a:t>states distinguished by hostility and jealousy </a:t>
            </a:r>
            <a:endParaRPr lang="en-US" dirty="0">
              <a:latin typeface="Century Gothic"/>
              <a:cs typeface="Century Gothic"/>
            </a:endParaRPr>
          </a:p>
          <a:p>
            <a:r>
              <a:rPr lang="en-US" dirty="0" smtClean="0">
                <a:latin typeface="Century Gothic"/>
                <a:cs typeface="Century Gothic"/>
              </a:rPr>
              <a:t>It was not a nation until the 1870’s</a:t>
            </a:r>
          </a:p>
          <a:p>
            <a:r>
              <a:rPr lang="en-US" dirty="0" smtClean="0">
                <a:latin typeface="Century Gothic"/>
                <a:cs typeface="Century Gothic"/>
              </a:rPr>
              <a:t>But unification did not bring stability as there was much illiteracy and poverty and Italy was poor in terms of natural resources</a:t>
            </a:r>
          </a:p>
          <a:p>
            <a:r>
              <a:rPr lang="en-US" dirty="0" smtClean="0">
                <a:latin typeface="Century Gothic"/>
                <a:cs typeface="Century Gothic"/>
              </a:rPr>
              <a:t>There has always been rivalry between the north and south</a:t>
            </a:r>
          </a:p>
          <a:p>
            <a:r>
              <a:rPr lang="en-US" dirty="0" smtClean="0">
                <a:latin typeface="Century Gothic"/>
                <a:cs typeface="Century Gothic"/>
              </a:rPr>
              <a:t>The north was seen as having more wealth, power and influence</a:t>
            </a:r>
          </a:p>
          <a:p>
            <a:r>
              <a:rPr lang="en-US" dirty="0" smtClean="0">
                <a:latin typeface="Century Gothic"/>
                <a:cs typeface="Century Gothic"/>
              </a:rPr>
              <a:t>The south was hostile, primitive and jealous of the north</a:t>
            </a:r>
          </a:p>
          <a:p>
            <a:r>
              <a:rPr lang="en-US" dirty="0" smtClean="0">
                <a:latin typeface="Century Gothic"/>
                <a:cs typeface="Century Gothic"/>
              </a:rPr>
              <a:t>After World War 2 Italy found itself in terrible poverty, inefficiency and entrenched corruption</a:t>
            </a:r>
          </a:p>
          <a:p>
            <a:r>
              <a:rPr lang="en-US" dirty="0" smtClean="0">
                <a:latin typeface="Century Gothic"/>
                <a:cs typeface="Century Gothic"/>
              </a:rPr>
              <a:t>Italy transformed from a backward agricultural society into a </a:t>
            </a:r>
            <a:r>
              <a:rPr lang="en-US" dirty="0" err="1" smtClean="0">
                <a:latin typeface="Century Gothic"/>
                <a:cs typeface="Century Gothic"/>
              </a:rPr>
              <a:t>modernised</a:t>
            </a:r>
            <a:r>
              <a:rPr lang="en-US" dirty="0" smtClean="0">
                <a:latin typeface="Century Gothic"/>
                <a:cs typeface="Century Gothic"/>
              </a:rPr>
              <a:t> industrial society due to the help of NATO and the European Community</a:t>
            </a:r>
            <a:endParaRPr lang="en-US" dirty="0"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706574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711170"/>
          </a:xfrm>
        </p:spPr>
        <p:txBody>
          <a:bodyPr/>
          <a:lstStyle/>
          <a:p>
            <a:r>
              <a:rPr lang="en-US" dirty="0" smtClean="0">
                <a:latin typeface="Century Gothic"/>
                <a:cs typeface="Century Gothic"/>
              </a:rPr>
              <a:t>History </a:t>
            </a:r>
            <a:r>
              <a:rPr lang="en-US" dirty="0" err="1" smtClean="0">
                <a:latin typeface="Century Gothic"/>
                <a:cs typeface="Century Gothic"/>
              </a:rPr>
              <a:t>Cont</a:t>
            </a:r>
            <a:r>
              <a:rPr lang="en-US" dirty="0" smtClean="0">
                <a:latin typeface="Century Gothic"/>
                <a:cs typeface="Century Gothic"/>
              </a:rPr>
              <a:t>-</a:t>
            </a:r>
            <a:endParaRPr lang="en-US" dirty="0">
              <a:latin typeface="Century Gothic"/>
              <a:cs typeface="Century Gothic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56428"/>
            <a:ext cx="8416556" cy="5244372"/>
          </a:xfrm>
        </p:spPr>
        <p:txBody>
          <a:bodyPr/>
          <a:lstStyle/>
          <a:p>
            <a:r>
              <a:rPr lang="en-US" dirty="0" smtClean="0">
                <a:latin typeface="Century Gothic"/>
                <a:cs typeface="Century Gothic"/>
              </a:rPr>
              <a:t>In this time the industrial  north experienced a higher standard of living than the agricultural south</a:t>
            </a:r>
          </a:p>
          <a:p>
            <a:r>
              <a:rPr lang="en-US" dirty="0" smtClean="0">
                <a:latin typeface="Century Gothic"/>
                <a:cs typeface="Century Gothic"/>
              </a:rPr>
              <a:t>But in the 1960’s – 1970’s Italy was in a  social, economic and politic crisis – it had entered a semi-recession </a:t>
            </a:r>
          </a:p>
          <a:p>
            <a:r>
              <a:rPr lang="en-US" dirty="0" smtClean="0">
                <a:latin typeface="Century Gothic"/>
                <a:cs typeface="Century Gothic"/>
              </a:rPr>
              <a:t>There was high unemployment, high inflation, </a:t>
            </a:r>
            <a:r>
              <a:rPr lang="en-US" dirty="0" err="1" smtClean="0">
                <a:latin typeface="Century Gothic"/>
                <a:cs typeface="Century Gothic"/>
              </a:rPr>
              <a:t>spiralling</a:t>
            </a:r>
            <a:r>
              <a:rPr lang="en-US" dirty="0" smtClean="0">
                <a:latin typeface="Century Gothic"/>
                <a:cs typeface="Century Gothic"/>
              </a:rPr>
              <a:t> </a:t>
            </a:r>
            <a:r>
              <a:rPr lang="en-US" dirty="0" err="1" smtClean="0">
                <a:latin typeface="Century Gothic"/>
                <a:cs typeface="Century Gothic"/>
              </a:rPr>
              <a:t>labour</a:t>
            </a:r>
            <a:r>
              <a:rPr lang="en-US" dirty="0" smtClean="0">
                <a:latin typeface="Century Gothic"/>
                <a:cs typeface="Century Gothic"/>
              </a:rPr>
              <a:t> costs and low investments.</a:t>
            </a:r>
          </a:p>
          <a:p>
            <a:r>
              <a:rPr lang="en-US" dirty="0" smtClean="0">
                <a:latin typeface="Century Gothic"/>
                <a:cs typeface="Century Gothic"/>
              </a:rPr>
              <a:t>Society was torn by strikes, student protests, political violence, kidnappings and murder </a:t>
            </a:r>
          </a:p>
          <a:p>
            <a:r>
              <a:rPr lang="en-US" dirty="0" smtClean="0">
                <a:latin typeface="Century Gothic"/>
                <a:cs typeface="Century Gothic"/>
              </a:rPr>
              <a:t>By 1978 kidnapping was an epidemic</a:t>
            </a:r>
            <a:endParaRPr lang="en-US" dirty="0"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968150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ownload (1)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9556" y="4656354"/>
            <a:ext cx="2803868" cy="220164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673254"/>
          </a:xfrm>
        </p:spPr>
        <p:txBody>
          <a:bodyPr/>
          <a:lstStyle/>
          <a:p>
            <a:r>
              <a:rPr lang="en-US" dirty="0" err="1" smtClean="0">
                <a:latin typeface="Century Gothic"/>
                <a:cs typeface="Century Gothic"/>
              </a:rPr>
              <a:t>Niccolo</a:t>
            </a:r>
            <a:r>
              <a:rPr lang="en-US" dirty="0" smtClean="0">
                <a:latin typeface="Century Gothic"/>
                <a:cs typeface="Century Gothic"/>
              </a:rPr>
              <a:t> </a:t>
            </a:r>
            <a:r>
              <a:rPr lang="en-US" dirty="0" err="1" smtClean="0">
                <a:latin typeface="Century Gothic"/>
                <a:cs typeface="Century Gothic"/>
              </a:rPr>
              <a:t>Ammaniti</a:t>
            </a:r>
            <a:endParaRPr lang="en-US" dirty="0">
              <a:latin typeface="Century Gothic"/>
              <a:cs typeface="Century Gothic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17638"/>
            <a:ext cx="8473424" cy="4983162"/>
          </a:xfrm>
        </p:spPr>
        <p:txBody>
          <a:bodyPr/>
          <a:lstStyle/>
          <a:p>
            <a:r>
              <a:rPr lang="en-US" dirty="0" err="1" smtClean="0">
                <a:latin typeface="Century Gothic"/>
                <a:cs typeface="Century Gothic"/>
              </a:rPr>
              <a:t>Ammaniti</a:t>
            </a:r>
            <a:r>
              <a:rPr lang="en-US" dirty="0" smtClean="0">
                <a:latin typeface="Century Gothic"/>
                <a:cs typeface="Century Gothic"/>
              </a:rPr>
              <a:t> was born in Rome in 1966. His father, a psychologist, helped him understand how the adolescent male made sense of his world</a:t>
            </a:r>
          </a:p>
          <a:p>
            <a:r>
              <a:rPr lang="en-US" dirty="0" err="1" smtClean="0">
                <a:latin typeface="Century Gothic"/>
                <a:cs typeface="Century Gothic"/>
              </a:rPr>
              <a:t>Ammaniti</a:t>
            </a:r>
            <a:r>
              <a:rPr lang="en-US" dirty="0" smtClean="0">
                <a:latin typeface="Century Gothic"/>
                <a:cs typeface="Century Gothic"/>
              </a:rPr>
              <a:t> draws on the long history of the hostility between the North and South and of the kidnappings of the 1970’s</a:t>
            </a:r>
          </a:p>
          <a:p>
            <a:r>
              <a:rPr lang="en-US" dirty="0" smtClean="0">
                <a:latin typeface="Century Gothic"/>
                <a:cs typeface="Century Gothic"/>
              </a:rPr>
              <a:t>In the novel the most powerful, domineering and controlling characters come from the north  </a:t>
            </a:r>
          </a:p>
          <a:p>
            <a:r>
              <a:rPr lang="en-US" dirty="0" err="1" smtClean="0">
                <a:latin typeface="Century Gothic"/>
                <a:cs typeface="Century Gothic"/>
              </a:rPr>
              <a:t>Ammaniti</a:t>
            </a:r>
            <a:r>
              <a:rPr lang="en-US" dirty="0" smtClean="0">
                <a:latin typeface="Century Gothic"/>
                <a:cs typeface="Century Gothic"/>
              </a:rPr>
              <a:t> draws on two cases: the kidnapping of Aldo Moro in 1978 and the kidnapping of John Paul Getty III</a:t>
            </a:r>
            <a:endParaRPr lang="en-US" dirty="0"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321699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756017"/>
          </a:xfrm>
        </p:spPr>
        <p:txBody>
          <a:bodyPr/>
          <a:lstStyle/>
          <a:p>
            <a:r>
              <a:rPr lang="en-US" dirty="0" smtClean="0">
                <a:latin typeface="Century Gothic"/>
                <a:cs typeface="Century Gothic"/>
              </a:rPr>
              <a:t>Kidnappings</a:t>
            </a:r>
            <a:endParaRPr lang="en-US" dirty="0">
              <a:latin typeface="Century Gothic"/>
              <a:cs typeface="Century Gothic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" y="1030655"/>
            <a:ext cx="8467519" cy="5827344"/>
          </a:xfrm>
        </p:spPr>
        <p:txBody>
          <a:bodyPr/>
          <a:lstStyle/>
          <a:p>
            <a:r>
              <a:rPr lang="en-US" dirty="0" smtClean="0">
                <a:latin typeface="Century Gothic"/>
                <a:cs typeface="Century Gothic"/>
              </a:rPr>
              <a:t>Aldo Moro, the former Prime Minister of Italy was kidnapped in 1978 by the Red Brigades an active and violent left wing terrorist </a:t>
            </a:r>
            <a:r>
              <a:rPr lang="en-US" dirty="0" err="1" smtClean="0">
                <a:latin typeface="Century Gothic"/>
                <a:cs typeface="Century Gothic"/>
              </a:rPr>
              <a:t>organisation</a:t>
            </a:r>
            <a:endParaRPr lang="en-US" dirty="0" smtClean="0">
              <a:latin typeface="Century Gothic"/>
              <a:cs typeface="Century Gothic"/>
            </a:endParaRPr>
          </a:p>
          <a:p>
            <a:r>
              <a:rPr lang="en-US" dirty="0" smtClean="0">
                <a:latin typeface="Century Gothic"/>
                <a:cs typeface="Century Gothic"/>
              </a:rPr>
              <a:t>He was at the time the president of the </a:t>
            </a:r>
            <a:r>
              <a:rPr lang="en-US" dirty="0">
                <a:latin typeface="Century Gothic"/>
                <a:cs typeface="Century Gothic"/>
              </a:rPr>
              <a:t>C</a:t>
            </a:r>
            <a:r>
              <a:rPr lang="en-US" dirty="0" smtClean="0">
                <a:latin typeface="Century Gothic"/>
                <a:cs typeface="Century Gothic"/>
              </a:rPr>
              <a:t>hristian </a:t>
            </a:r>
            <a:r>
              <a:rPr lang="en-US" dirty="0">
                <a:latin typeface="Century Gothic"/>
                <a:cs typeface="Century Gothic"/>
              </a:rPr>
              <a:t>D</a:t>
            </a:r>
            <a:r>
              <a:rPr lang="en-US" dirty="0" smtClean="0">
                <a:latin typeface="Century Gothic"/>
                <a:cs typeface="Century Gothic"/>
              </a:rPr>
              <a:t>emocratic </a:t>
            </a:r>
            <a:r>
              <a:rPr lang="en-US" dirty="0">
                <a:latin typeface="Century Gothic"/>
                <a:cs typeface="Century Gothic"/>
              </a:rPr>
              <a:t>P</a:t>
            </a:r>
            <a:r>
              <a:rPr lang="en-US" dirty="0" smtClean="0">
                <a:latin typeface="Century Gothic"/>
                <a:cs typeface="Century Gothic"/>
              </a:rPr>
              <a:t>arty</a:t>
            </a:r>
          </a:p>
          <a:p>
            <a:r>
              <a:rPr lang="en-US" dirty="0" smtClean="0">
                <a:latin typeface="Century Gothic"/>
                <a:cs typeface="Century Gothic"/>
              </a:rPr>
              <a:t>Due to a tough new policy implemented by the politicians of the day of non-negotiations with </a:t>
            </a:r>
          </a:p>
          <a:p>
            <a:pPr marL="114300" indent="0">
              <a:buNone/>
            </a:pPr>
            <a:r>
              <a:rPr lang="en-US" dirty="0">
                <a:latin typeface="Century Gothic"/>
                <a:cs typeface="Century Gothic"/>
              </a:rPr>
              <a:t> </a:t>
            </a:r>
            <a:r>
              <a:rPr lang="en-US" dirty="0" smtClean="0">
                <a:latin typeface="Century Gothic"/>
                <a:cs typeface="Century Gothic"/>
              </a:rPr>
              <a:t> terrorists Moro was murdered 55 days</a:t>
            </a:r>
          </a:p>
          <a:p>
            <a:pPr marL="114300" indent="0">
              <a:buNone/>
            </a:pPr>
            <a:r>
              <a:rPr lang="en-US" dirty="0">
                <a:latin typeface="Century Gothic"/>
                <a:cs typeface="Century Gothic"/>
              </a:rPr>
              <a:t> </a:t>
            </a:r>
            <a:r>
              <a:rPr lang="en-US" dirty="0" smtClean="0">
                <a:latin typeface="Century Gothic"/>
                <a:cs typeface="Century Gothic"/>
              </a:rPr>
              <a:t>  later. </a:t>
            </a:r>
            <a:endParaRPr lang="en-US" dirty="0">
              <a:latin typeface="Century Gothic"/>
              <a:cs typeface="Century Gothic"/>
            </a:endParaRPr>
          </a:p>
        </p:txBody>
      </p:sp>
      <p:pic>
        <p:nvPicPr>
          <p:cNvPr id="4" name="Picture 3" descr="Aldo_Moro_headsho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1475" y="3239203"/>
            <a:ext cx="2826044" cy="3618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9353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792827"/>
          </a:xfrm>
        </p:spPr>
        <p:txBody>
          <a:bodyPr/>
          <a:lstStyle/>
          <a:p>
            <a:r>
              <a:rPr lang="en-US" dirty="0" smtClean="0"/>
              <a:t>Kidnappings </a:t>
            </a:r>
            <a:r>
              <a:rPr lang="en-US" dirty="0" err="1" smtClean="0"/>
              <a:t>Cont</a:t>
            </a:r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7465"/>
            <a:ext cx="8868652" cy="5790535"/>
          </a:xfrm>
        </p:spPr>
        <p:txBody>
          <a:bodyPr/>
          <a:lstStyle/>
          <a:p>
            <a:r>
              <a:rPr lang="en-US" sz="2000" dirty="0">
                <a:latin typeface="Century Gothic"/>
                <a:cs typeface="Century Gothic"/>
              </a:rPr>
              <a:t>Prior to the 1970’s the kidnapping of children was seen as unethical but by 1975 it became most profitable</a:t>
            </a:r>
          </a:p>
          <a:p>
            <a:r>
              <a:rPr lang="en-US" sz="2000" dirty="0" smtClean="0">
                <a:latin typeface="Century Gothic"/>
                <a:cs typeface="Century Gothic"/>
              </a:rPr>
              <a:t>In 1973 John Paul Getty 3, aged 16, was kidnapped after a night out with friends in Rome</a:t>
            </a:r>
          </a:p>
          <a:p>
            <a:r>
              <a:rPr lang="en-US" sz="2000" dirty="0" smtClean="0">
                <a:latin typeface="Century Gothic"/>
                <a:cs typeface="Century Gothic"/>
              </a:rPr>
              <a:t>He was held for 5 months by his captors due to his grandfather refusing to pay the ransom. He also had his ear</a:t>
            </a:r>
          </a:p>
          <a:p>
            <a:pPr marL="114300" indent="0">
              <a:buNone/>
            </a:pPr>
            <a:r>
              <a:rPr lang="en-US" sz="2000" dirty="0">
                <a:latin typeface="Century Gothic"/>
                <a:cs typeface="Century Gothic"/>
              </a:rPr>
              <a:t> </a:t>
            </a:r>
            <a:r>
              <a:rPr lang="en-US" sz="2000" dirty="0" smtClean="0">
                <a:latin typeface="Century Gothic"/>
                <a:cs typeface="Century Gothic"/>
              </a:rPr>
              <a:t>   severed.</a:t>
            </a:r>
          </a:p>
          <a:p>
            <a:r>
              <a:rPr lang="en-US" sz="2000" dirty="0" smtClean="0">
                <a:latin typeface="Century Gothic"/>
                <a:cs typeface="Century Gothic"/>
              </a:rPr>
              <a:t>His grandfather eventually paid 3 million dollars for the return of his grandson but Paul was left scarred for life  from his ordeal.</a:t>
            </a:r>
          </a:p>
          <a:p>
            <a:pPr marL="114300" indent="0">
              <a:buNone/>
            </a:pPr>
            <a:endParaRPr lang="en-US" dirty="0" smtClean="0">
              <a:latin typeface="Century Gothic"/>
              <a:cs typeface="Century Gothic"/>
            </a:endParaRPr>
          </a:p>
          <a:p>
            <a:pPr marL="114300" indent="0">
              <a:buNone/>
            </a:pPr>
            <a:endParaRPr lang="en-US" dirty="0">
              <a:latin typeface="Century Gothic"/>
              <a:cs typeface="Century Gothic"/>
            </a:endParaRPr>
          </a:p>
        </p:txBody>
      </p:sp>
      <p:pic>
        <p:nvPicPr>
          <p:cNvPr id="4" name="Picture 3" descr="images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0652" y="4458982"/>
            <a:ext cx="3048000" cy="223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4245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entury Gothic"/>
                <a:cs typeface="Century Gothic"/>
              </a:rPr>
              <a:t>Questions - Activities</a:t>
            </a:r>
            <a:endParaRPr lang="en-US" dirty="0">
              <a:latin typeface="Century Gothic"/>
              <a:cs typeface="Century Gothic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8522742" cy="4800600"/>
          </a:xfrm>
        </p:spPr>
        <p:txBody>
          <a:bodyPr/>
          <a:lstStyle/>
          <a:p>
            <a:r>
              <a:rPr lang="en-US" dirty="0" smtClean="0">
                <a:latin typeface="Century Gothic"/>
                <a:cs typeface="Century Gothic"/>
              </a:rPr>
              <a:t>Do you see any ethical difference in the kidnapping of a child as opposed to that of an adult?</a:t>
            </a:r>
          </a:p>
          <a:p>
            <a:r>
              <a:rPr lang="en-US" dirty="0" smtClean="0">
                <a:latin typeface="Century Gothic"/>
                <a:cs typeface="Century Gothic"/>
              </a:rPr>
              <a:t>Find out about other famous kidnapping cases</a:t>
            </a:r>
          </a:p>
          <a:p>
            <a:r>
              <a:rPr lang="en-US" dirty="0">
                <a:latin typeface="Century Gothic"/>
                <a:cs typeface="Century Gothic"/>
                <a:hlinkClick r:id="rId2"/>
              </a:rPr>
              <a:t>https://prezi.com/t039gajkhr8e/kidnapping-in-italy</a:t>
            </a:r>
            <a:r>
              <a:rPr lang="en-US" dirty="0" smtClean="0">
                <a:latin typeface="Century Gothic"/>
                <a:cs typeface="Century Gothic"/>
                <a:hlinkClick r:id="rId2"/>
              </a:rPr>
              <a:t>/</a:t>
            </a:r>
            <a:endParaRPr lang="en-US" dirty="0" smtClean="0">
              <a:latin typeface="Century Gothic"/>
              <a:cs typeface="Century Gothic"/>
            </a:endParaRPr>
          </a:p>
          <a:p>
            <a:r>
              <a:rPr lang="en-US" dirty="0" smtClean="0">
                <a:latin typeface="Century Gothic"/>
                <a:cs typeface="Century Gothic"/>
              </a:rPr>
              <a:t>Discuss with a partner the pros and cons of paying ransoms</a:t>
            </a:r>
          </a:p>
          <a:p>
            <a:r>
              <a:rPr lang="en-US" dirty="0" smtClean="0">
                <a:latin typeface="Century Gothic"/>
                <a:cs typeface="Century Gothic"/>
              </a:rPr>
              <a:t>Present your ideas to the class</a:t>
            </a:r>
          </a:p>
          <a:p>
            <a:r>
              <a:rPr lang="en-US" dirty="0">
                <a:latin typeface="Century Gothic"/>
                <a:cs typeface="Century Gothic"/>
              </a:rPr>
              <a:t>https://prezi.com/tsdd8p_yvg9i/im-not-scared/</a:t>
            </a:r>
          </a:p>
        </p:txBody>
      </p:sp>
    </p:spTree>
    <p:extLst>
      <p:ext uri="{BB962C8B-B14F-4D97-AF65-F5344CB8AC3E}">
        <p14:creationId xmlns:p14="http://schemas.microsoft.com/office/powerpoint/2010/main" val="369535979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Adjacency.thmx</Template>
  <TotalTime>212</TotalTime>
  <Words>503</Words>
  <Application>Microsoft Office PowerPoint</Application>
  <PresentationFormat>On-screen Show (4:3)</PresentationFormat>
  <Paragraphs>42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Cambria</vt:lpstr>
      <vt:lpstr>Century Gothic</vt:lpstr>
      <vt:lpstr>Adjacency</vt:lpstr>
      <vt:lpstr>I’m Not Scared by Niccolo Ammaniti</vt:lpstr>
      <vt:lpstr>    Maps of Italy   After 1945</vt:lpstr>
      <vt:lpstr>History</vt:lpstr>
      <vt:lpstr>History Cont-</vt:lpstr>
      <vt:lpstr>Niccolo Ammaniti</vt:lpstr>
      <vt:lpstr>Kidnappings</vt:lpstr>
      <vt:lpstr>Kidnappings Cont-</vt:lpstr>
      <vt:lpstr>Questions - Activities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I’m not sacred by niccolo ammaniti</dc:title>
  <dc:creator>all</dc:creator>
  <cp:lastModifiedBy>David Nguyen</cp:lastModifiedBy>
  <cp:revision>17</cp:revision>
  <dcterms:created xsi:type="dcterms:W3CDTF">2016-01-30T23:46:58Z</dcterms:created>
  <dcterms:modified xsi:type="dcterms:W3CDTF">2016-01-31T14:49:24Z</dcterms:modified>
</cp:coreProperties>
</file>